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6858000" cy="9144000"/>
  <p:embeddedFontLst>
    <p:embeddedFont>
      <p:font typeface="Playfair Display" panose="00000500000000000000"/>
      <p:regular r:id="rId29"/>
    </p:embeddedFont>
    <p:embeddedFont>
      <p:font typeface="Public Sans Bold"/>
      <p:bold r:id="rId30"/>
    </p:embeddedFont>
    <p:embeddedFont>
      <p:font typeface="Public Sans"/>
      <p:regular r:id="rId31"/>
    </p:embeddedFont>
    <p:embeddedFont>
      <p:font typeface="Playfair Display Bold" panose="00000800000000000000"/>
      <p:bold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3509" y="167464"/>
            <a:ext cx="2767431" cy="2750860"/>
          </a:xfrm>
          <a:custGeom>
            <a:avLst/>
            <a:gdLst/>
            <a:ahLst/>
            <a:cxnLst/>
            <a:rect l="l" t="t" r="r" b="b"/>
            <a:pathLst>
              <a:path w="2767431" h="2750860">
                <a:moveTo>
                  <a:pt x="0" y="0"/>
                </a:moveTo>
                <a:lnTo>
                  <a:pt x="2767431" y="0"/>
                </a:lnTo>
                <a:lnTo>
                  <a:pt x="2767431" y="2750860"/>
                </a:lnTo>
                <a:lnTo>
                  <a:pt x="0" y="275086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79701" y="7574673"/>
            <a:ext cx="5750608" cy="2138163"/>
          </a:xfrm>
          <a:custGeom>
            <a:avLst/>
            <a:gdLst/>
            <a:ahLst/>
            <a:cxnLst/>
            <a:rect l="l" t="t" r="r" b="b"/>
            <a:pathLst>
              <a:path w="5750608" h="2138163">
                <a:moveTo>
                  <a:pt x="0" y="0"/>
                </a:moveTo>
                <a:lnTo>
                  <a:pt x="5750608" y="0"/>
                </a:lnTo>
                <a:lnTo>
                  <a:pt x="5750608" y="2138164"/>
                </a:lnTo>
                <a:lnTo>
                  <a:pt x="0" y="2138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034" b="-839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35982" y="895911"/>
            <a:ext cx="2728580" cy="1293967"/>
          </a:xfrm>
          <a:custGeom>
            <a:avLst/>
            <a:gdLst/>
            <a:ahLst/>
            <a:cxnLst/>
            <a:rect l="l" t="t" r="r" b="b"/>
            <a:pathLst>
              <a:path w="2728580" h="1293967">
                <a:moveTo>
                  <a:pt x="0" y="0"/>
                </a:moveTo>
                <a:lnTo>
                  <a:pt x="2728579" y="0"/>
                </a:lnTo>
                <a:lnTo>
                  <a:pt x="2728579" y="1293967"/>
                </a:lnTo>
                <a:lnTo>
                  <a:pt x="0" y="1293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798" b="-108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3781" y="4334821"/>
            <a:ext cx="14560438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60" spc="83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Magic of Egypt</a:t>
            </a:r>
            <a:endParaRPr lang="en-US" sz="16760" spc="83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69188" y="2076895"/>
            <a:ext cx="15149624" cy="749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Home page serves as the main entry point of the Magic of Egypt website.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It introduces users to the platform through a modern and visually engaging layout that includes: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Hero Section: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Attractive background image and welcoming message.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Featured Cities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: A preview of popular Egyptian cities with quick access to details.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Interactive Map: 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Allows users to explore locations across Egypt visually.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Weather section: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Real-time weather for cities was prepared using a linked API.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Featured Hotels: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Highlights recommended hotels with a button to view more.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 Reviews: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Shows feedback from travelers to build trust and engagement.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Overall, the Home page provides a clean and intuitive overview of the site, guiding users easily to the main features.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EXPLORE EGYPT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75800" y="2404069"/>
            <a:ext cx="15092742" cy="269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: </a:t>
            </a:r>
            <a:endParaRPr lang="en-US" sz="29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Difficulty Finding Organized Tourism Information</a:t>
            </a: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endParaRPr lang="en-US" sz="29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Users usually depend on scattered sources such as blogs, videos, and travel groups to learn about destinations, which consumes time and may not always be reliable.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97629" y="5700570"/>
            <a:ext cx="15092742" cy="338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Solution: </a:t>
            </a:r>
            <a:endParaRPr lang="en-US" sz="29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This page displays tourist cities in Egypt on cards. Clicking on a card opens a section for the user showing details about the city and its most famous tourist attractions, along with pictures.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2" grpId="1"/>
      <p:bldP spid="4" grpId="1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HOTELS / HOTELS DETAILS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7629" y="2037801"/>
            <a:ext cx="15092742" cy="338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: </a:t>
            </a:r>
            <a:endParaRPr lang="en-US" sz="29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Users usuall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y struggle to find reliable and organized hotel information. Details such as prices, ratings, images, and facilities are scattered across many websites.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Even when they find a hotel, they still need to open external pages to view more details or start the booking process, which makes the experience slow and inconvenient.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HOTELS / HOTELS DETAILS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7629" y="2037801"/>
            <a:ext cx="15092742" cy="6811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Solution : </a:t>
            </a:r>
            <a:endParaRPr lang="en-US" sz="29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project includes a complete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hotels module that solves this issue by: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AutoNum type="arabicPeriod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Listing all recommended hotels for every city in one page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AutoNum type="arabicPeriod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Showing price range, ratings, and a preview for quick comparison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AutoNum type="arabicPeriod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Providing a Hotel Details Page with full information, images, location, and services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AutoNum type="arabicPeriod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Adding a hotel booking action directly on the details page to simulate the booking process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This creates a smooth, organized, and user-friendly experience that helps travelers choose and book hotels easily without leaving the website.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OUR LEGENDS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7629" y="1814132"/>
            <a:ext cx="15092742" cy="744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Our Legends page showcases a selection of prominent Egyptian figures who have contributed to shaping Egypt's history, culture, and identity . These figures include ancient pharaohs, scientists, artists, leaders, and modern-day icons.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Each legend is presented as a visual card containing: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 picture of the legend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legend's name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425"/>
              </a:lnSpc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When a user clicks on a legend card, detailed information and images appear on the page itself, allowing visitors to explore the most important achievements and historical significance in an easy and interactive way.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just">
              <a:lnSpc>
                <a:spcPts val="5235"/>
              </a:lnSpc>
            </a:pPr>
            <a:r>
              <a:rPr lang="en-US" sz="2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page is designed to be simple, engaging, and visually appealing, highlighting Egypt's greatest figures while maintaining a sleek and modern user experience.</a:t>
            </a:r>
            <a:endParaRPr lang="en-US" sz="2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PLAN TRIP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7629" y="2104136"/>
            <a:ext cx="15092742" cy="749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Trip Planner page allows users to create a personalized travel schedule based on the cities they want to visit.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The user begins by selecting one or more cities, then adds daily entries to build a multi-day travel plan.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For each day, the user can add activities related to the cities they selected.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Once the plan is completed, the user can click the “View My trip” button to preview the full travel itinerary in a separate page.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This page also includes a “Download Plan” button that captures a screenshot of the plan and saves it as an image file directly to the user’s device.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This feature helps users organize their trip efficiently and export their plan in a clear, shareable format.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 PAGE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97629" y="2666556"/>
            <a:ext cx="15092742" cy="4753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Contact page allows users to send their inquiries, feedback, or messages directly through a simpl</a:t>
            </a: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 and clean form.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The form collects the user’s name, email address, and message. Once submitted, the message is sent to a connected email, allowing the project team to receive all communication instantly.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26110" lvl="1" indent="-313055" algn="just">
              <a:lnSpc>
                <a:spcPts val="5425"/>
              </a:lnSpc>
              <a:buFont typeface="Arial" panose="020B0604020202020204"/>
              <a:buChar char="•"/>
            </a:pPr>
            <a:r>
              <a:rPr lang="en-US" sz="2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This page ensures easy communication with users and supports quick responses and efficient interaction.</a:t>
            </a:r>
            <a:endParaRPr lang="en-US" sz="2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5840" y="4545891"/>
            <a:ext cx="14496321" cy="152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85"/>
              </a:lnSpc>
            </a:pPr>
            <a:r>
              <a:rPr lang="en-US" sz="12290" spc="61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System Architecture</a:t>
            </a:r>
            <a:endParaRPr lang="en-US" sz="12290" spc="61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895840" y="6610692"/>
            <a:ext cx="14496321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4335" y="1148171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SYSTEM ARCHITECTURE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201061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59311" y="2505456"/>
            <a:ext cx="13961991" cy="559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Angular front-end system using a modular component structure.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AppComponent manages the global layout: Navbar + Footer.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Angular Routing controls navigation between pages without reload.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Each page implemented as a separate component: Home, Cities, Hotels, Trip Planner, Our Legends, Contact.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Reusab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le UI components used for cards, sections, and layout structure.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Fully responsive design optimized for desktop and mobile.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61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6203" y="4343484"/>
            <a:ext cx="6615595" cy="2057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55"/>
              </a:lnSpc>
            </a:pPr>
            <a:r>
              <a:rPr lang="en-US" sz="16545" spc="82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Design</a:t>
            </a:r>
            <a:endParaRPr lang="en-US" sz="16545" spc="82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36203" y="6634616"/>
            <a:ext cx="6615595" cy="0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TEAM MEMBERS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103240"/>
            <a:ext cx="10724077" cy="361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0" lvl="1" indent="-334645" algn="l">
              <a:lnSpc>
                <a:spcPts val="5795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Yo</a:t>
            </a: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usef Mohamed Reda ( Trip planer page)</a:t>
            </a:r>
            <a:endParaRPr lang="en-US" sz="31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90" lvl="1" indent="-334645" algn="l">
              <a:lnSpc>
                <a:spcPts val="5795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Mayar Hany Awad (Home page,Hotel page)</a:t>
            </a:r>
            <a:endParaRPr lang="en-US" sz="31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90" lvl="1" indent="-334645" algn="l">
              <a:lnSpc>
                <a:spcPts val="5795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Aya Hasan Mohamed (Contact page)</a:t>
            </a:r>
            <a:endParaRPr lang="en-US" sz="31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90" lvl="1" indent="-334645" algn="l">
              <a:lnSpc>
                <a:spcPts val="5795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Doaa Ali Sayed (Home page,Explore Egypt page)</a:t>
            </a:r>
            <a:endParaRPr lang="en-US" sz="31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90" lvl="1" indent="-334645" algn="l">
              <a:lnSpc>
                <a:spcPts val="5795"/>
              </a:lnSpc>
              <a:buFont typeface="Arial" panose="020B0604020202020204"/>
              <a:buChar char="•"/>
            </a:pPr>
            <a:r>
              <a:rPr lang="en-US" sz="31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Mohamed Salah Saad Elsabagh  (Our Legends)</a:t>
            </a:r>
            <a:endParaRPr lang="en-US" sz="31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1" y="1663199"/>
            <a:ext cx="5075035" cy="6960602"/>
          </a:xfrm>
          <a:custGeom>
            <a:avLst/>
            <a:gdLst/>
            <a:ahLst/>
            <a:cxnLst/>
            <a:rect l="l" t="t" r="r" b="b"/>
            <a:pathLst>
              <a:path w="5075035" h="6960602">
                <a:moveTo>
                  <a:pt x="0" y="0"/>
                </a:moveTo>
                <a:lnTo>
                  <a:pt x="5075035" y="0"/>
                </a:lnTo>
                <a:lnTo>
                  <a:pt x="5075035" y="6960602"/>
                </a:lnTo>
                <a:lnTo>
                  <a:pt x="0" y="696060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118" b="-1488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06483" y="3171478"/>
            <a:ext cx="5075035" cy="3944045"/>
          </a:xfrm>
          <a:custGeom>
            <a:avLst/>
            <a:gdLst/>
            <a:ahLst/>
            <a:cxnLst/>
            <a:rect l="l" t="t" r="r" b="b"/>
            <a:pathLst>
              <a:path w="5075035" h="3944045">
                <a:moveTo>
                  <a:pt x="0" y="0"/>
                </a:moveTo>
                <a:lnTo>
                  <a:pt x="5075034" y="0"/>
                </a:lnTo>
                <a:lnTo>
                  <a:pt x="5075034" y="3944044"/>
                </a:lnTo>
                <a:lnTo>
                  <a:pt x="0" y="39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2382" b="-1265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184265" y="2553205"/>
            <a:ext cx="5075035" cy="5180590"/>
          </a:xfrm>
          <a:custGeom>
            <a:avLst/>
            <a:gdLst/>
            <a:ahLst/>
            <a:cxnLst/>
            <a:rect l="l" t="t" r="r" b="b"/>
            <a:pathLst>
              <a:path w="5075035" h="5180590">
                <a:moveTo>
                  <a:pt x="0" y="0"/>
                </a:moveTo>
                <a:lnTo>
                  <a:pt x="5075035" y="0"/>
                </a:lnTo>
                <a:lnTo>
                  <a:pt x="5075035" y="5180590"/>
                </a:lnTo>
                <a:lnTo>
                  <a:pt x="0" y="5180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089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1" y="767715"/>
            <a:ext cx="218531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Home Page</a:t>
            </a:r>
            <a:endParaRPr lang="en-US" sz="27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6982" y="1839039"/>
            <a:ext cx="4269665" cy="6608922"/>
          </a:xfrm>
          <a:custGeom>
            <a:avLst/>
            <a:gdLst/>
            <a:ahLst/>
            <a:cxnLst/>
            <a:rect l="l" t="t" r="r" b="b"/>
            <a:pathLst>
              <a:path w="4269665" h="6608922">
                <a:moveTo>
                  <a:pt x="0" y="0"/>
                </a:moveTo>
                <a:lnTo>
                  <a:pt x="4269666" y="0"/>
                </a:lnTo>
                <a:lnTo>
                  <a:pt x="4269666" y="6608922"/>
                </a:lnTo>
                <a:lnTo>
                  <a:pt x="0" y="66089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386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93926" y="3461634"/>
            <a:ext cx="5488751" cy="3363731"/>
          </a:xfrm>
          <a:custGeom>
            <a:avLst/>
            <a:gdLst/>
            <a:ahLst/>
            <a:cxnLst/>
            <a:rect l="l" t="t" r="r" b="b"/>
            <a:pathLst>
              <a:path w="5488751" h="3363731">
                <a:moveTo>
                  <a:pt x="0" y="0"/>
                </a:moveTo>
                <a:lnTo>
                  <a:pt x="5488751" y="0"/>
                </a:lnTo>
                <a:lnTo>
                  <a:pt x="5488751" y="3363732"/>
                </a:lnTo>
                <a:lnTo>
                  <a:pt x="0" y="33637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5028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71550"/>
            <a:ext cx="218531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Cities Page</a:t>
            </a:r>
            <a:endParaRPr lang="en-US" sz="27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6087" y="1690050"/>
            <a:ext cx="4865868" cy="6906901"/>
          </a:xfrm>
          <a:custGeom>
            <a:avLst/>
            <a:gdLst/>
            <a:ahLst/>
            <a:cxnLst/>
            <a:rect l="l" t="t" r="r" b="b"/>
            <a:pathLst>
              <a:path w="4865868" h="6906901">
                <a:moveTo>
                  <a:pt x="0" y="0"/>
                </a:moveTo>
                <a:lnTo>
                  <a:pt x="4865868" y="0"/>
                </a:lnTo>
                <a:lnTo>
                  <a:pt x="4865868" y="6906900"/>
                </a:lnTo>
                <a:lnTo>
                  <a:pt x="0" y="69069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41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546509"/>
            <a:ext cx="6888961" cy="7193982"/>
          </a:xfrm>
          <a:custGeom>
            <a:avLst/>
            <a:gdLst/>
            <a:ahLst/>
            <a:cxnLst/>
            <a:rect l="l" t="t" r="r" b="b"/>
            <a:pathLst>
              <a:path w="6888961" h="7193982">
                <a:moveTo>
                  <a:pt x="0" y="0"/>
                </a:moveTo>
                <a:lnTo>
                  <a:pt x="6888961" y="0"/>
                </a:lnTo>
                <a:lnTo>
                  <a:pt x="6888961" y="7193982"/>
                </a:lnTo>
                <a:lnTo>
                  <a:pt x="0" y="719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45" b="-124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81689"/>
            <a:ext cx="475656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Hotels / Hotel details Page</a:t>
            </a:r>
            <a:endParaRPr lang="en-US" sz="27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3" y="6596107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3" y="4334821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0"/>
              </a:lnSpc>
            </a:pPr>
            <a:r>
              <a:rPr lang="en-US" sz="16760" spc="83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Thank you!</a:t>
            </a:r>
            <a:endParaRPr lang="en-US" sz="16760" spc="83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206430" y="3872858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6407" y="2172020"/>
            <a:ext cx="16242893" cy="665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5"/>
              </a:lnSpc>
            </a:pPr>
            <a:r>
              <a:rPr lang="en-US" sz="4050" b="1" spc="20">
                <a:solidFill>
                  <a:srgbClr val="2B2C30"/>
                </a:solidFill>
                <a:latin typeface="Playfair Display Bold" panose="00000800000000000000"/>
                <a:ea typeface="Playfair Display Bold" panose="00000800000000000000"/>
                <a:cs typeface="Playfair Display Bold" panose="00000800000000000000"/>
                <a:sym typeface="Playfair Display Bold" panose="00000800000000000000"/>
              </a:rPr>
              <a:t>Magic of Egypt</a:t>
            </a:r>
            <a:r>
              <a:rPr lang="en-US" sz="4050" spc="20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is an interactive tourism web platform designed to help users explore Egypt’s most famous destinations in a modern and user-friendly way.</a:t>
            </a:r>
            <a:endParaRPr lang="en-US" sz="4050" spc="20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algn="l">
              <a:lnSpc>
                <a:spcPts val="5265"/>
              </a:lnSpc>
            </a:pPr>
          </a:p>
          <a:p>
            <a:pPr algn="l">
              <a:lnSpc>
                <a:spcPts val="5265"/>
              </a:lnSpc>
            </a:pPr>
            <a:r>
              <a:rPr lang="en-US" sz="4050" spc="20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The website provides organized information about cities, landmarks, hotels, and weather conditions, and includes an Interactive Map and a Trip Planner tool that allows users to design their own travel plan.</a:t>
            </a:r>
            <a:endParaRPr lang="en-US" sz="4050" spc="20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algn="l">
              <a:lnSpc>
                <a:spcPts val="5265"/>
              </a:lnSpc>
            </a:pPr>
          </a:p>
          <a:p>
            <a:pPr algn="l">
              <a:lnSpc>
                <a:spcPts val="5265"/>
              </a:lnSpc>
            </a:pPr>
            <a:r>
              <a:rPr lang="en-US" sz="4050" spc="20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Built with Angular 19, the project features a clean UI, fast navigation, and a fully responsive design inspired by Egyptian cultural elements.</a:t>
            </a:r>
            <a:endParaRPr lang="en-US" sz="4050" spc="20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PROJECR DESCRIPTION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" grpId="1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103240"/>
            <a:ext cx="13961991" cy="3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Tourist information in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Egypt is scattered and unorganized.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ers struggle to visualize city locations geographically.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Tri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 planning is time-consuming and confusing.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Choosing suitable hotels requires switching between multiple websites.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Users often need a simple way to communicate or ask questions.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SOLUTIONS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103240"/>
            <a:ext cx="13961991" cy="34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Provide clear, structured, and visual information abou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 each city.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Add an </a:t>
            </a:r>
            <a:r>
              <a:rPr lang="en-US" sz="3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Interactive Map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to help users explore locations visually.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Create an easy </a:t>
            </a:r>
            <a:r>
              <a:rPr lang="en-US" sz="3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Tri</a:t>
            </a:r>
            <a:r>
              <a:rPr lang="en-US" sz="30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 Planner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to build a personalized travel schedule.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Display recommended hotels with prices and ratings in one place.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Include a simple Contact/Feedback page for communication.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MAIN FAETURES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407" y="2249028"/>
            <a:ext cx="37739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Explore Cities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76274" y="2249028"/>
            <a:ext cx="37739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Hotels Page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50276" y="2249028"/>
            <a:ext cx="37739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Interactive Map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33802" y="2249028"/>
            <a:ext cx="3773952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Trip Planner Tool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6407" y="3032809"/>
            <a:ext cx="3773952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View major Egyptian destinations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Images + short descriptions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Cultural highlights and attractions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5176274" y="3032809"/>
            <a:ext cx="3772057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Recommen</a:t>
            </a: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ded hotels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Price ranges and user ratings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Easy comparison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9352170" y="3032809"/>
            <a:ext cx="3772057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Clickable map of Egypt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Shows city information visually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Enhances geographic understanding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3470390" y="3032809"/>
            <a:ext cx="3767081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Add selected destinations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Arrange them into a day-by-day plan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88620" lvl="1" indent="-194310" algn="l">
              <a:lnSpc>
                <a:spcPts val="2520"/>
              </a:lnSpc>
              <a:buFont typeface="Arial" panose="020B0604020202020204"/>
              <a:buChar char="•"/>
            </a:pPr>
            <a:r>
              <a:rPr lang="en-US" sz="18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Supports custom trip structure</a:t>
            </a:r>
            <a:endParaRPr lang="en-US" sz="18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52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28700" y="5680124"/>
            <a:ext cx="4515658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Weather Information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6871" y="6467524"/>
            <a:ext cx="4169403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Displays weather for each city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He</a:t>
            </a: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lps users plan accordingly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6097138" y="6467524"/>
            <a:ext cx="4169528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Simple form for inquiri</a:t>
            </a: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</a:t>
            </a: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410210" lvl="1" indent="-205105" algn="l">
              <a:lnSpc>
                <a:spcPts val="2660"/>
              </a:lnSpc>
              <a:buFont typeface="Arial" panose="020B0604020202020204"/>
              <a:buChar char="•"/>
            </a:pPr>
            <a:r>
              <a:rPr lang="en-US" sz="19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User-friendly and easy to submit</a:t>
            </a:r>
            <a:endParaRPr lang="en-US" sz="19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2660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6097138" y="5680124"/>
            <a:ext cx="5702387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Contact &amp; Feedback Page</a:t>
            </a:r>
            <a:endParaRPr lang="en-US" sz="35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" grpId="1"/>
      <p:bldP spid="4" grpId="1"/>
      <p:bldP spid="5" grpId="1"/>
      <p:bldP spid="6" grpId="1"/>
      <p:bldP spid="7" grpId="1"/>
      <p:bldP spid="8" grpId="1"/>
      <p:bldP spid="9" grpId="1"/>
      <p:bldP spid="10" grpId="1"/>
      <p:bldP spid="11" grpId="1"/>
      <p:bldP spid="12" grpId="1"/>
      <p:bldP spid="13" grpId="1"/>
      <p:bldP spid="14" grpId="1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TOOLS &amp; TECHNOLOGIES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084190"/>
            <a:ext cx="13961991" cy="719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34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Fron</a:t>
            </a:r>
            <a:r>
              <a:rPr lang="en-US" sz="34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tend</a:t>
            </a:r>
            <a:endParaRPr lang="en-US" sz="34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Angular 19 – main framework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TypeScript – strong typing &amp; structured development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HTML5 – page structure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CSS3 – styling and responsiveness (Flexbox, Grid)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Bootstrap 5 – optional UI components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615"/>
              </a:lnSpc>
            </a:pPr>
          </a:p>
          <a:p>
            <a:pPr algn="l">
              <a:lnSpc>
                <a:spcPts val="6360"/>
              </a:lnSpc>
            </a:pPr>
          </a:p>
          <a:p>
            <a:pPr algn="l">
              <a:lnSpc>
                <a:spcPts val="5615"/>
              </a:lnSpc>
            </a:pPr>
          </a:p>
          <a:p>
            <a:pPr algn="l">
              <a:lnSpc>
                <a:spcPts val="561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5" b="1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TOOLS &amp; TECHNOLOGIES</a:t>
            </a:r>
            <a:endParaRPr lang="en-US" sz="3715" b="1" spc="843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689" y="2084190"/>
            <a:ext cx="13961991" cy="428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3400" b="1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Angular Core Features</a:t>
            </a:r>
            <a:endParaRPr lang="en-US" sz="3400" b="1">
              <a:solidFill>
                <a:srgbClr val="2B2C3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Components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S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ervices &amp; Dependency Injection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</a:t>
            </a: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outing Module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48335" lvl="1" indent="-323850" algn="l">
              <a:lnSpc>
                <a:spcPts val="561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Environment Configuration</a:t>
            </a:r>
            <a:endParaRPr lang="en-US" sz="300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5615"/>
              </a:lnSpc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" grpId="1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1891" y="4583920"/>
            <a:ext cx="16424219" cy="142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5"/>
              </a:lnSpc>
            </a:pPr>
            <a:r>
              <a:rPr lang="en-US" sz="11350" spc="56">
                <a:solidFill>
                  <a:srgbClr val="2B2C3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Developer Responsibility</a:t>
            </a:r>
            <a:endParaRPr lang="en-US" sz="11350" spc="56">
              <a:solidFill>
                <a:srgbClr val="2B2C3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3" y="6596107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6746</Words>
  <Application>WPS Presentation</Application>
  <PresentationFormat>On-screen Show (4:3)</PresentationFormat>
  <Paragraphs>185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Playfair Display</vt:lpstr>
      <vt:lpstr>Public Sans Bold</vt:lpstr>
      <vt:lpstr>Arial</vt:lpstr>
      <vt:lpstr>Public Sans</vt:lpstr>
      <vt:lpstr>Playfair Display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dc:creator/>
  <cp:lastModifiedBy>M-N</cp:lastModifiedBy>
  <cp:revision>2</cp:revision>
  <dcterms:created xsi:type="dcterms:W3CDTF">2006-08-16T00:00:00Z</dcterms:created>
  <dcterms:modified xsi:type="dcterms:W3CDTF">2025-11-15T00:59:12Z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1A1A2DBFF284459584E90BBEAC1F6051_12</vt:lpwstr>
  </property>
  <property fmtid="{D5CDD505-2E9C-101B-9397-08002B2CF9AE}" pid="3" name="KSOProductBuildVer">
    <vt:lpwstr>1033-12.2.0.23155</vt:lpwstr>
  </property>
</Properties>
</file>